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580"/>
    <p:restoredTop sz="94694"/>
  </p:normalViewPr>
  <p:slideViewPr>
    <p:cSldViewPr snapToGrid="0" snapToObjects="1">
      <p:cViewPr varScale="1">
        <p:scale>
          <a:sx n="163" d="100"/>
          <a:sy n="163" d="100"/>
        </p:scale>
        <p:origin x="322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7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0" i="0" u="none" strike="noStrike" kern="1200" cap="none" spc="5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r>
              <a:rPr lang="en-US" dirty="0">
                <a:solidFill>
                  <a:schemeClr val="tx1"/>
                </a:solidFill>
              </a:rPr>
              <a:t>Circuit Placement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0" i="0" u="none" strike="noStrike" kern="1200" cap="none" spc="5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Taskflow</c:v>
                </c:pt>
              </c:strCache>
            </c:strRef>
          </c:tx>
          <c:spPr>
            <a:ln w="28575" cap="rnd">
              <a:solidFill>
                <a:schemeClr val="accent1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1">
                  <a:alpha val="70000"/>
                </a:schemeClr>
              </a:solidFill>
              <a:ln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CPU</c:v>
                </c:pt>
                <c:pt idx="1">
                  <c:v>4 CPUs</c:v>
                </c:pt>
                <c:pt idx="2">
                  <c:v>8 CPUs</c:v>
                </c:pt>
                <c:pt idx="3">
                  <c:v>16 CPUs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18.829999999999998</c:v>
                </c:pt>
                <c:pt idx="1">
                  <c:v>9.98</c:v>
                </c:pt>
                <c:pt idx="2">
                  <c:v>8.65</c:v>
                </c:pt>
                <c:pt idx="3">
                  <c:v>7.41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337A-0049-A420-367548DE418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2">
                  <a:alpha val="70000"/>
                </a:schemeClr>
              </a:solidFill>
              <a:ln>
                <a:solidFill>
                  <a:schemeClr val="accent2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CPU</c:v>
                </c:pt>
                <c:pt idx="1">
                  <c:v>4 CPUs</c:v>
                </c:pt>
                <c:pt idx="2">
                  <c:v>8 CPUs</c:v>
                </c:pt>
                <c:pt idx="3">
                  <c:v>16 CPUs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20.18</c:v>
                </c:pt>
                <c:pt idx="1">
                  <c:v>15.32</c:v>
                </c:pt>
                <c:pt idx="2">
                  <c:v>10.039999999999999</c:v>
                </c:pt>
                <c:pt idx="3">
                  <c:v>7.27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337A-0049-A420-367548DE418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3">
                  <a:alpha val="70000"/>
                </a:schemeClr>
              </a:solidFill>
              <a:ln>
                <a:solidFill>
                  <a:schemeClr val="accent3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CPU</c:v>
                </c:pt>
                <c:pt idx="1">
                  <c:v>4 CPUs</c:v>
                </c:pt>
                <c:pt idx="2">
                  <c:v>8 CPUs</c:v>
                </c:pt>
                <c:pt idx="3">
                  <c:v>16 CPUs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20.41</c:v>
                </c:pt>
                <c:pt idx="1">
                  <c:v>13.67</c:v>
                </c:pt>
                <c:pt idx="2">
                  <c:v>10.47</c:v>
                </c:pt>
                <c:pt idx="3">
                  <c:v>7.53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337A-0049-A420-367548DE418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1742352"/>
        <c:axId val="1381743984"/>
      </c:lineChart>
      <c:catAx>
        <c:axId val="13817423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81743984"/>
        <c:crosses val="autoZero"/>
        <c:auto val="1"/>
        <c:lblAlgn val="ctr"/>
        <c:lblOffset val="100"/>
        <c:noMultiLvlLbl val="0"/>
      </c:catAx>
      <c:valAx>
        <c:axId val="1381743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197" b="0" i="0" u="none" strike="noStrike" kern="1200" baseline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Runtime (s)</a:t>
                </a:r>
              </a:p>
            </c:rich>
          </c:tx>
          <c:layout>
            <c:manualLayout>
              <c:xMode val="edge"/>
              <c:yMode val="edge"/>
              <c:x val="4.6503798967907989E-2"/>
              <c:y val="0.35703842975374384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0" i="0" u="none" strike="noStrike" kern="1200" baseline="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817423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0" i="0" u="none" strike="noStrike" kern="1200" cap="none" spc="5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r>
              <a:rPr lang="en-US" dirty="0">
                <a:solidFill>
                  <a:schemeClr val="tx1"/>
                </a:solidFill>
              </a:rPr>
              <a:t>Machine</a:t>
            </a:r>
            <a:r>
              <a:rPr lang="en-US" baseline="0" dirty="0">
                <a:solidFill>
                  <a:schemeClr val="tx1"/>
                </a:solidFill>
              </a:rPr>
              <a:t> Learning</a:t>
            </a:r>
            <a:endParaRPr lang="en-US" dirty="0">
              <a:solidFill>
                <a:schemeClr val="tx1"/>
              </a:solidFill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0" i="0" u="none" strike="noStrike" kern="1200" cap="none" spc="5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Taskflow</c:v>
                </c:pt>
              </c:strCache>
            </c:strRef>
          </c:tx>
          <c:spPr>
            <a:ln w="28575" cap="rnd">
              <a:solidFill>
                <a:schemeClr val="accent1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1">
                  <a:alpha val="70000"/>
                </a:schemeClr>
              </a:solidFill>
              <a:ln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GPU</c:v>
                </c:pt>
                <c:pt idx="1">
                  <c:v>2 GPUs</c:v>
                </c:pt>
                <c:pt idx="2">
                  <c:v>3 GPUs</c:v>
                </c:pt>
                <c:pt idx="3">
                  <c:v>4 GPUs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54.22</c:v>
                </c:pt>
                <c:pt idx="1">
                  <c:v>28.39</c:v>
                </c:pt>
                <c:pt idx="2">
                  <c:v>19.98</c:v>
                </c:pt>
                <c:pt idx="3">
                  <c:v>15.24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99C7-6D4F-8DF0-D5E80FE2544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Pipeline</c:v>
                </c:pt>
              </c:strCache>
            </c:strRef>
          </c:tx>
          <c:spPr>
            <a:ln w="28575" cap="rnd">
              <a:solidFill>
                <a:schemeClr val="accent2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2">
                  <a:alpha val="70000"/>
                </a:schemeClr>
              </a:solidFill>
              <a:ln>
                <a:solidFill>
                  <a:schemeClr val="accent2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GPU</c:v>
                </c:pt>
                <c:pt idx="1">
                  <c:v>2 GPUs</c:v>
                </c:pt>
                <c:pt idx="2">
                  <c:v>3 GPUs</c:v>
                </c:pt>
                <c:pt idx="3">
                  <c:v>4 GPUs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91.04</c:v>
                </c:pt>
                <c:pt idx="1">
                  <c:v>50</c:v>
                </c:pt>
                <c:pt idx="2">
                  <c:v>33.380000000000003</c:v>
                </c:pt>
                <c:pt idx="3">
                  <c:v>27.01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99C7-6D4F-8DF0-D5E80FE2544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1742352"/>
        <c:axId val="1381743984"/>
      </c:lineChart>
      <c:catAx>
        <c:axId val="13817423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81743984"/>
        <c:crosses val="autoZero"/>
        <c:auto val="1"/>
        <c:lblAlgn val="ctr"/>
        <c:lblOffset val="100"/>
        <c:noMultiLvlLbl val="0"/>
      </c:catAx>
      <c:valAx>
        <c:axId val="1381743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197" b="0" i="0" u="none" strike="noStrike" kern="1200" baseline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Runtime (s)</a:t>
                </a:r>
              </a:p>
            </c:rich>
          </c:tx>
          <c:layout>
            <c:manualLayout>
              <c:xMode val="edge"/>
              <c:yMode val="edge"/>
              <c:x val="5.0751070218034211E-2"/>
              <c:y val="0.36132459120950017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0" i="0" u="none" strike="noStrike" kern="1200" baseline="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817423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0" i="0" u="none" strike="noStrike" kern="1200" cap="none" spc="5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r>
              <a:rPr lang="en-US" dirty="0">
                <a:solidFill>
                  <a:schemeClr val="tx1"/>
                </a:solidFill>
              </a:rPr>
              <a:t>Graph Traversal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0" i="0" u="none" strike="noStrike" kern="1200" cap="none" spc="5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Taskflow</c:v>
                </c:pt>
              </c:strCache>
            </c:strRef>
          </c:tx>
          <c:spPr>
            <a:ln w="28575" cap="rnd">
              <a:solidFill>
                <a:schemeClr val="accent1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1">
                  <a:alpha val="70000"/>
                </a:schemeClr>
              </a:solidFill>
              <a:ln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Sheet1!$A$2:$A$22</c:f>
              <c:numCache>
                <c:formatCode>General</c:formatCode>
                <c:ptCount val="21"/>
                <c:pt idx="0">
                  <c:v>50</c:v>
                </c:pt>
                <c:pt idx="1">
                  <c:v>5050</c:v>
                </c:pt>
                <c:pt idx="2">
                  <c:v>10050</c:v>
                </c:pt>
                <c:pt idx="3">
                  <c:v>15050</c:v>
                </c:pt>
                <c:pt idx="4">
                  <c:v>20050</c:v>
                </c:pt>
                <c:pt idx="5">
                  <c:v>25050</c:v>
                </c:pt>
                <c:pt idx="6">
                  <c:v>30050</c:v>
                </c:pt>
                <c:pt idx="7">
                  <c:v>35050</c:v>
                </c:pt>
                <c:pt idx="8">
                  <c:v>40050</c:v>
                </c:pt>
                <c:pt idx="9">
                  <c:v>45050</c:v>
                </c:pt>
                <c:pt idx="10">
                  <c:v>50050</c:v>
                </c:pt>
                <c:pt idx="11">
                  <c:v>55050</c:v>
                </c:pt>
                <c:pt idx="12">
                  <c:v>60050</c:v>
                </c:pt>
                <c:pt idx="13">
                  <c:v>65050</c:v>
                </c:pt>
                <c:pt idx="14">
                  <c:v>70050</c:v>
                </c:pt>
                <c:pt idx="15">
                  <c:v>75050</c:v>
                </c:pt>
                <c:pt idx="16">
                  <c:v>80050</c:v>
                </c:pt>
                <c:pt idx="17">
                  <c:v>85050</c:v>
                </c:pt>
                <c:pt idx="18">
                  <c:v>90050</c:v>
                </c:pt>
                <c:pt idx="19">
                  <c:v>95050</c:v>
                </c:pt>
                <c:pt idx="20">
                  <c:v>100050</c:v>
                </c:pt>
              </c:numCache>
            </c:numRef>
          </c:cat>
          <c:val>
            <c:numRef>
              <c:f>Sheet1!$B$2:$B$22</c:f>
              <c:numCache>
                <c:formatCode>General</c:formatCode>
                <c:ptCount val="21"/>
                <c:pt idx="0">
                  <c:v>6.9269999999999996</c:v>
                </c:pt>
                <c:pt idx="1">
                  <c:v>236.239</c:v>
                </c:pt>
                <c:pt idx="2">
                  <c:v>440.86500000000001</c:v>
                </c:pt>
                <c:pt idx="3">
                  <c:v>582.00599999999997</c:v>
                </c:pt>
                <c:pt idx="4">
                  <c:v>822.15200000000004</c:v>
                </c:pt>
                <c:pt idx="5">
                  <c:v>878.21600000000001</c:v>
                </c:pt>
                <c:pt idx="6">
                  <c:v>995.86599999999999</c:v>
                </c:pt>
                <c:pt idx="7">
                  <c:v>1338.98</c:v>
                </c:pt>
                <c:pt idx="8">
                  <c:v>1600.2</c:v>
                </c:pt>
                <c:pt idx="9">
                  <c:v>1891.36</c:v>
                </c:pt>
                <c:pt idx="10">
                  <c:v>2021.64</c:v>
                </c:pt>
                <c:pt idx="11">
                  <c:v>1934.49</c:v>
                </c:pt>
                <c:pt idx="12">
                  <c:v>2276.7199999999998</c:v>
                </c:pt>
                <c:pt idx="13">
                  <c:v>2519.66</c:v>
                </c:pt>
                <c:pt idx="14">
                  <c:v>2687.71</c:v>
                </c:pt>
                <c:pt idx="15">
                  <c:v>2766.43</c:v>
                </c:pt>
                <c:pt idx="16">
                  <c:v>2959.14</c:v>
                </c:pt>
                <c:pt idx="17">
                  <c:v>3209.2</c:v>
                </c:pt>
                <c:pt idx="18">
                  <c:v>3380.51</c:v>
                </c:pt>
                <c:pt idx="19">
                  <c:v>3780.88</c:v>
                </c:pt>
                <c:pt idx="20">
                  <c:v>3752.4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DDD0-A74E-B649-604842130B5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2">
                  <a:alpha val="70000"/>
                </a:schemeClr>
              </a:solidFill>
              <a:ln>
                <a:solidFill>
                  <a:schemeClr val="accent2">
                    <a:lumMod val="75000"/>
                  </a:schemeClr>
                </a:solidFill>
              </a:ln>
              <a:effectLst/>
            </c:spPr>
          </c:marker>
          <c:cat>
            <c:numRef>
              <c:f>Sheet1!$A$2:$A$22</c:f>
              <c:numCache>
                <c:formatCode>General</c:formatCode>
                <c:ptCount val="21"/>
                <c:pt idx="0">
                  <c:v>50</c:v>
                </c:pt>
                <c:pt idx="1">
                  <c:v>5050</c:v>
                </c:pt>
                <c:pt idx="2">
                  <c:v>10050</c:v>
                </c:pt>
                <c:pt idx="3">
                  <c:v>15050</c:v>
                </c:pt>
                <c:pt idx="4">
                  <c:v>20050</c:v>
                </c:pt>
                <c:pt idx="5">
                  <c:v>25050</c:v>
                </c:pt>
                <c:pt idx="6">
                  <c:v>30050</c:v>
                </c:pt>
                <c:pt idx="7">
                  <c:v>35050</c:v>
                </c:pt>
                <c:pt idx="8">
                  <c:v>40050</c:v>
                </c:pt>
                <c:pt idx="9">
                  <c:v>45050</c:v>
                </c:pt>
                <c:pt idx="10">
                  <c:v>50050</c:v>
                </c:pt>
                <c:pt idx="11">
                  <c:v>55050</c:v>
                </c:pt>
                <c:pt idx="12">
                  <c:v>60050</c:v>
                </c:pt>
                <c:pt idx="13">
                  <c:v>65050</c:v>
                </c:pt>
                <c:pt idx="14">
                  <c:v>70050</c:v>
                </c:pt>
                <c:pt idx="15">
                  <c:v>75050</c:v>
                </c:pt>
                <c:pt idx="16">
                  <c:v>80050</c:v>
                </c:pt>
                <c:pt idx="17">
                  <c:v>85050</c:v>
                </c:pt>
                <c:pt idx="18">
                  <c:v>90050</c:v>
                </c:pt>
                <c:pt idx="19">
                  <c:v>95050</c:v>
                </c:pt>
                <c:pt idx="20">
                  <c:v>100050</c:v>
                </c:pt>
              </c:numCache>
            </c:numRef>
          </c:cat>
          <c:val>
            <c:numRef>
              <c:f>Sheet1!$C$2:$C$22</c:f>
              <c:numCache>
                <c:formatCode>General</c:formatCode>
                <c:ptCount val="21"/>
                <c:pt idx="0">
                  <c:v>5.2843999999999998</c:v>
                </c:pt>
                <c:pt idx="1">
                  <c:v>324.41899999999998</c:v>
                </c:pt>
                <c:pt idx="2">
                  <c:v>629.94799999999998</c:v>
                </c:pt>
                <c:pt idx="3">
                  <c:v>882.82399999999996</c:v>
                </c:pt>
                <c:pt idx="4">
                  <c:v>1206.95</c:v>
                </c:pt>
                <c:pt idx="5">
                  <c:v>1516.82</c:v>
                </c:pt>
                <c:pt idx="6">
                  <c:v>1781.32</c:v>
                </c:pt>
                <c:pt idx="7">
                  <c:v>2088.06</c:v>
                </c:pt>
                <c:pt idx="8">
                  <c:v>2410.3200000000002</c:v>
                </c:pt>
                <c:pt idx="9">
                  <c:v>2751.55</c:v>
                </c:pt>
                <c:pt idx="10">
                  <c:v>2991.46</c:v>
                </c:pt>
                <c:pt idx="11">
                  <c:v>3266.34</c:v>
                </c:pt>
                <c:pt idx="12">
                  <c:v>3618.54</c:v>
                </c:pt>
                <c:pt idx="13">
                  <c:v>3989.31</c:v>
                </c:pt>
                <c:pt idx="14">
                  <c:v>4226.8599999999997</c:v>
                </c:pt>
                <c:pt idx="15">
                  <c:v>4529.08</c:v>
                </c:pt>
                <c:pt idx="16">
                  <c:v>4828.26</c:v>
                </c:pt>
                <c:pt idx="17">
                  <c:v>5154.9799999999996</c:v>
                </c:pt>
                <c:pt idx="18">
                  <c:v>5437.16</c:v>
                </c:pt>
                <c:pt idx="19">
                  <c:v>5821.86</c:v>
                </c:pt>
                <c:pt idx="20">
                  <c:v>6068.11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DDD0-A74E-B649-604842130B5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3">
                  <a:alpha val="70000"/>
                </a:schemeClr>
              </a:solidFill>
              <a:ln>
                <a:solidFill>
                  <a:schemeClr val="accent3">
                    <a:lumMod val="75000"/>
                  </a:schemeClr>
                </a:solidFill>
              </a:ln>
              <a:effectLst/>
            </c:spPr>
          </c:marker>
          <c:cat>
            <c:numRef>
              <c:f>Sheet1!$A$2:$A$22</c:f>
              <c:numCache>
                <c:formatCode>General</c:formatCode>
                <c:ptCount val="21"/>
                <c:pt idx="0">
                  <c:v>50</c:v>
                </c:pt>
                <c:pt idx="1">
                  <c:v>5050</c:v>
                </c:pt>
                <c:pt idx="2">
                  <c:v>10050</c:v>
                </c:pt>
                <c:pt idx="3">
                  <c:v>15050</c:v>
                </c:pt>
                <c:pt idx="4">
                  <c:v>20050</c:v>
                </c:pt>
                <c:pt idx="5">
                  <c:v>25050</c:v>
                </c:pt>
                <c:pt idx="6">
                  <c:v>30050</c:v>
                </c:pt>
                <c:pt idx="7">
                  <c:v>35050</c:v>
                </c:pt>
                <c:pt idx="8">
                  <c:v>40050</c:v>
                </c:pt>
                <c:pt idx="9">
                  <c:v>45050</c:v>
                </c:pt>
                <c:pt idx="10">
                  <c:v>50050</c:v>
                </c:pt>
                <c:pt idx="11">
                  <c:v>55050</c:v>
                </c:pt>
                <c:pt idx="12">
                  <c:v>60050</c:v>
                </c:pt>
                <c:pt idx="13">
                  <c:v>65050</c:v>
                </c:pt>
                <c:pt idx="14">
                  <c:v>70050</c:v>
                </c:pt>
                <c:pt idx="15">
                  <c:v>75050</c:v>
                </c:pt>
                <c:pt idx="16">
                  <c:v>80050</c:v>
                </c:pt>
                <c:pt idx="17">
                  <c:v>85050</c:v>
                </c:pt>
                <c:pt idx="18">
                  <c:v>90050</c:v>
                </c:pt>
                <c:pt idx="19">
                  <c:v>95050</c:v>
                </c:pt>
                <c:pt idx="20">
                  <c:v>100050</c:v>
                </c:pt>
              </c:numCache>
            </c:numRef>
          </c:cat>
          <c:val>
            <c:numRef>
              <c:f>Sheet1!$D$2:$D$22</c:f>
              <c:numCache>
                <c:formatCode>General</c:formatCode>
                <c:ptCount val="21"/>
                <c:pt idx="0">
                  <c:v>252.77699999999999</c:v>
                </c:pt>
                <c:pt idx="1">
                  <c:v>271.41199999999998</c:v>
                </c:pt>
                <c:pt idx="2">
                  <c:v>415.79700000000003</c:v>
                </c:pt>
                <c:pt idx="3">
                  <c:v>557.57500000000005</c:v>
                </c:pt>
                <c:pt idx="4">
                  <c:v>721.053</c:v>
                </c:pt>
                <c:pt idx="5">
                  <c:v>918.06399999999996</c:v>
                </c:pt>
                <c:pt idx="6">
                  <c:v>1165.81</c:v>
                </c:pt>
                <c:pt idx="7">
                  <c:v>1404.8</c:v>
                </c:pt>
                <c:pt idx="8">
                  <c:v>1646.95</c:v>
                </c:pt>
                <c:pt idx="9">
                  <c:v>1919.49</c:v>
                </c:pt>
                <c:pt idx="10">
                  <c:v>2247.39</c:v>
                </c:pt>
                <c:pt idx="11">
                  <c:v>2602.44</c:v>
                </c:pt>
                <c:pt idx="12">
                  <c:v>3020.83</c:v>
                </c:pt>
                <c:pt idx="13">
                  <c:v>3469.83</c:v>
                </c:pt>
                <c:pt idx="14">
                  <c:v>3639.67</c:v>
                </c:pt>
                <c:pt idx="15">
                  <c:v>4213.1899999999996</c:v>
                </c:pt>
                <c:pt idx="16">
                  <c:v>4731.54</c:v>
                </c:pt>
                <c:pt idx="17">
                  <c:v>4821.33</c:v>
                </c:pt>
                <c:pt idx="18">
                  <c:v>4955.33</c:v>
                </c:pt>
                <c:pt idx="19">
                  <c:v>5324.58</c:v>
                </c:pt>
                <c:pt idx="20">
                  <c:v>5399.81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DDD0-A74E-B649-604842130B57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OpenMP</c:v>
                </c:pt>
              </c:strCache>
            </c:strRef>
          </c:tx>
          <c:spPr>
            <a:ln w="28575" cap="rnd">
              <a:solidFill>
                <a:schemeClr val="accent4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4">
                  <a:alpha val="70000"/>
                </a:schemeClr>
              </a:solidFill>
              <a:ln>
                <a:solidFill>
                  <a:schemeClr val="accent4">
                    <a:lumMod val="75000"/>
                  </a:schemeClr>
                </a:solidFill>
              </a:ln>
              <a:effectLst/>
            </c:spPr>
          </c:marker>
          <c:cat>
            <c:numRef>
              <c:f>Sheet1!$A$2:$A$22</c:f>
              <c:numCache>
                <c:formatCode>General</c:formatCode>
                <c:ptCount val="21"/>
                <c:pt idx="0">
                  <c:v>50</c:v>
                </c:pt>
                <c:pt idx="1">
                  <c:v>5050</c:v>
                </c:pt>
                <c:pt idx="2">
                  <c:v>10050</c:v>
                </c:pt>
                <c:pt idx="3">
                  <c:v>15050</c:v>
                </c:pt>
                <c:pt idx="4">
                  <c:v>20050</c:v>
                </c:pt>
                <c:pt idx="5">
                  <c:v>25050</c:v>
                </c:pt>
                <c:pt idx="6">
                  <c:v>30050</c:v>
                </c:pt>
                <c:pt idx="7">
                  <c:v>35050</c:v>
                </c:pt>
                <c:pt idx="8">
                  <c:v>40050</c:v>
                </c:pt>
                <c:pt idx="9">
                  <c:v>45050</c:v>
                </c:pt>
                <c:pt idx="10">
                  <c:v>50050</c:v>
                </c:pt>
                <c:pt idx="11">
                  <c:v>55050</c:v>
                </c:pt>
                <c:pt idx="12">
                  <c:v>60050</c:v>
                </c:pt>
                <c:pt idx="13">
                  <c:v>65050</c:v>
                </c:pt>
                <c:pt idx="14">
                  <c:v>70050</c:v>
                </c:pt>
                <c:pt idx="15">
                  <c:v>75050</c:v>
                </c:pt>
                <c:pt idx="16">
                  <c:v>80050</c:v>
                </c:pt>
                <c:pt idx="17">
                  <c:v>85050</c:v>
                </c:pt>
                <c:pt idx="18">
                  <c:v>90050</c:v>
                </c:pt>
                <c:pt idx="19">
                  <c:v>95050</c:v>
                </c:pt>
                <c:pt idx="20">
                  <c:v>100050</c:v>
                </c:pt>
              </c:numCache>
            </c:numRef>
          </c:cat>
          <c:val>
            <c:numRef>
              <c:f>Sheet1!$E$2:$E$22</c:f>
              <c:numCache>
                <c:formatCode>General</c:formatCode>
                <c:ptCount val="21"/>
                <c:pt idx="0">
                  <c:v>4.5560999999999998</c:v>
                </c:pt>
                <c:pt idx="1">
                  <c:v>129.648</c:v>
                </c:pt>
                <c:pt idx="2">
                  <c:v>307.34500000000003</c:v>
                </c:pt>
                <c:pt idx="3">
                  <c:v>573.673</c:v>
                </c:pt>
                <c:pt idx="4">
                  <c:v>752.899</c:v>
                </c:pt>
                <c:pt idx="5">
                  <c:v>1233.22</c:v>
                </c:pt>
                <c:pt idx="6">
                  <c:v>1525.78</c:v>
                </c:pt>
                <c:pt idx="7">
                  <c:v>1614.12</c:v>
                </c:pt>
                <c:pt idx="8">
                  <c:v>1986.93</c:v>
                </c:pt>
                <c:pt idx="9">
                  <c:v>2394.23</c:v>
                </c:pt>
                <c:pt idx="10">
                  <c:v>2506.86</c:v>
                </c:pt>
                <c:pt idx="11">
                  <c:v>2759.85</c:v>
                </c:pt>
                <c:pt idx="12">
                  <c:v>3283.47</c:v>
                </c:pt>
                <c:pt idx="13">
                  <c:v>3786.24</c:v>
                </c:pt>
                <c:pt idx="14">
                  <c:v>3940.88</c:v>
                </c:pt>
                <c:pt idx="15">
                  <c:v>3942.97</c:v>
                </c:pt>
                <c:pt idx="16">
                  <c:v>4311.29</c:v>
                </c:pt>
                <c:pt idx="17">
                  <c:v>4599.17</c:v>
                </c:pt>
                <c:pt idx="18">
                  <c:v>4729.32</c:v>
                </c:pt>
                <c:pt idx="19">
                  <c:v>5154.92</c:v>
                </c:pt>
                <c:pt idx="20">
                  <c:v>5399.81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DDD0-A74E-B649-604842130B5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1742352"/>
        <c:axId val="1381743984"/>
      </c:lineChart>
      <c:catAx>
        <c:axId val="13817423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81743984"/>
        <c:crosses val="autoZero"/>
        <c:auto val="1"/>
        <c:lblAlgn val="ctr"/>
        <c:lblOffset val="100"/>
        <c:noMultiLvlLbl val="0"/>
      </c:catAx>
      <c:valAx>
        <c:axId val="1381743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197" b="0" i="0" u="none" strike="noStrike" kern="1200" baseline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Runtime (</a:t>
                </a:r>
                <a:r>
                  <a:rPr lang="en-US" dirty="0" err="1">
                    <a:solidFill>
                      <a:schemeClr val="tx1"/>
                    </a:solidFill>
                  </a:rPr>
                  <a:t>ms</a:t>
                </a:r>
                <a:r>
                  <a:rPr lang="en-US" dirty="0">
                    <a:solidFill>
                      <a:schemeClr val="tx1"/>
                    </a:solidFill>
                  </a:rPr>
                  <a:t>)</a:t>
                </a:r>
              </a:p>
            </c:rich>
          </c:tx>
          <c:layout>
            <c:manualLayout>
              <c:xMode val="edge"/>
              <c:yMode val="edge"/>
              <c:x val="8.8006229270317492E-3"/>
              <c:y val="0.32914484856604925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0" i="0" u="none" strike="noStrike" kern="1200" baseline="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817423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0" i="0" u="none" strike="noStrike" kern="1200" cap="none" spc="5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r>
              <a:rPr lang="en-US" dirty="0">
                <a:solidFill>
                  <a:schemeClr val="tx1"/>
                </a:solidFill>
              </a:rPr>
              <a:t>Programming Effort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0" i="0" u="none" strike="noStrike" kern="1200" cap="none" spc="5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solidFill>
          <a:schemeClr val="lt1">
            <a:alpha val="27000"/>
          </a:schemeClr>
        </a:solidFill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Taskflow</c:v>
                </c:pt>
              </c:strCache>
            </c:strRef>
          </c:tx>
          <c:spPr>
            <a:solidFill>
              <a:schemeClr val="accent1"/>
            </a:solidFill>
            <a:ln>
              <a:solidFill>
                <a:schemeClr val="accent1">
                  <a:lumMod val="75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translucentPowder">
              <a:contourClr>
                <a:schemeClr val="accent1">
                  <a:lumMod val="75000"/>
                </a:schemeClr>
              </a:contourClr>
            </a:sp3d>
          </c:spPr>
          <c:invertIfNegative val="0"/>
          <c:cat>
            <c:strRef>
              <c:f>Sheet1!$A$2:$A$3</c:f>
              <c:strCache>
                <c:ptCount val="2"/>
                <c:pt idx="0">
                  <c:v>Lines of Code</c:v>
                </c:pt>
                <c:pt idx="1">
                  <c:v>Token Count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677</c:v>
                </c:pt>
                <c:pt idx="1">
                  <c:v>4180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594-FA4E-B520-131213C2FFAD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solidFill>
              <a:schemeClr val="accent2"/>
            </a:solidFill>
            <a:ln>
              <a:solidFill>
                <a:schemeClr val="accent2">
                  <a:lumMod val="75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translucentPowder">
              <a:contourClr>
                <a:schemeClr val="accent2">
                  <a:lumMod val="75000"/>
                </a:schemeClr>
              </a:contourClr>
            </a:sp3d>
          </c:spPr>
          <c:invertIfNegative val="0"/>
          <c:cat>
            <c:strRef>
              <c:f>Sheet1!$A$2:$A$3</c:f>
              <c:strCache>
                <c:ptCount val="2"/>
                <c:pt idx="0">
                  <c:v>Lines of Code</c:v>
                </c:pt>
                <c:pt idx="1">
                  <c:v>Token Count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1000</c:v>
                </c:pt>
                <c:pt idx="1">
                  <c:v>6415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8594-FA4E-B520-131213C2FFAD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solidFill>
              <a:schemeClr val="accent3"/>
            </a:solidFill>
            <a:ln>
              <a:solidFill>
                <a:schemeClr val="accent3">
                  <a:lumMod val="75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translucentPowder">
              <a:contourClr>
                <a:schemeClr val="accent3">
                  <a:lumMod val="75000"/>
                </a:schemeClr>
              </a:contourClr>
            </a:sp3d>
          </c:spPr>
          <c:invertIfNegative val="0"/>
          <c:cat>
            <c:strRef>
              <c:f>Sheet1!$A$2:$A$3</c:f>
              <c:strCache>
                <c:ptCount val="2"/>
                <c:pt idx="0">
                  <c:v>Lines of Code</c:v>
                </c:pt>
                <c:pt idx="1">
                  <c:v>Token Count</c:v>
                </c:pt>
              </c:strCache>
            </c:strRef>
          </c:cat>
          <c:val>
            <c:numRef>
              <c:f>Sheet1!$D$2:$D$3</c:f>
              <c:numCache>
                <c:formatCode>General</c:formatCode>
                <c:ptCount val="2"/>
                <c:pt idx="0">
                  <c:v>1279</c:v>
                </c:pt>
                <c:pt idx="1">
                  <c:v>8136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8594-FA4E-B520-131213C2FFA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381742352"/>
        <c:axId val="1381743984"/>
        <c:axId val="0"/>
      </c:bar3DChart>
      <c:catAx>
        <c:axId val="13817423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81743984"/>
        <c:crosses val="autoZero"/>
        <c:auto val="1"/>
        <c:lblAlgn val="ctr"/>
        <c:lblOffset val="100"/>
        <c:noMultiLvlLbl val="0"/>
      </c:catAx>
      <c:valAx>
        <c:axId val="1381743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817423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0" i="0" u="none" strike="noStrike" kern="1200" cap="none" spc="5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/>
              <a:t>Circuit Placement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0" i="0" u="none" strike="noStrike" kern="1200" cap="none" spc="5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1">
                  <a:alpha val="70000"/>
                </a:schemeClr>
              </a:solidFill>
              <a:ln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CPU</c:v>
                </c:pt>
                <c:pt idx="1">
                  <c:v>4 CPUs</c:v>
                </c:pt>
                <c:pt idx="2">
                  <c:v>8 CPUs</c:v>
                </c:pt>
                <c:pt idx="3">
                  <c:v>16 CPUs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18.829999999999998</c:v>
                </c:pt>
                <c:pt idx="1">
                  <c:v>9.98</c:v>
                </c:pt>
                <c:pt idx="2">
                  <c:v>8.65</c:v>
                </c:pt>
                <c:pt idx="3">
                  <c:v>7.41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337A-0049-A420-367548DE418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2">
                  <a:alpha val="70000"/>
                </a:schemeClr>
              </a:solidFill>
              <a:ln>
                <a:solidFill>
                  <a:schemeClr val="accent2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CPU</c:v>
                </c:pt>
                <c:pt idx="1">
                  <c:v>4 CPUs</c:v>
                </c:pt>
                <c:pt idx="2">
                  <c:v>8 CPUs</c:v>
                </c:pt>
                <c:pt idx="3">
                  <c:v>16 CPUs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20.18</c:v>
                </c:pt>
                <c:pt idx="1">
                  <c:v>15.32</c:v>
                </c:pt>
                <c:pt idx="2">
                  <c:v>10.039999999999999</c:v>
                </c:pt>
                <c:pt idx="3">
                  <c:v>7.27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337A-0049-A420-367548DE418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3">
                  <a:alpha val="70000"/>
                </a:schemeClr>
              </a:solidFill>
              <a:ln>
                <a:solidFill>
                  <a:schemeClr val="accent3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CPU</c:v>
                </c:pt>
                <c:pt idx="1">
                  <c:v>4 CPUs</c:v>
                </c:pt>
                <c:pt idx="2">
                  <c:v>8 CPUs</c:v>
                </c:pt>
                <c:pt idx="3">
                  <c:v>16 CPUs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20.41</c:v>
                </c:pt>
                <c:pt idx="1">
                  <c:v>13.67</c:v>
                </c:pt>
                <c:pt idx="2">
                  <c:v>10.47</c:v>
                </c:pt>
                <c:pt idx="3">
                  <c:v>7.53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337A-0049-A420-367548DE418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1742352"/>
        <c:axId val="1381743984"/>
      </c:lineChart>
      <c:catAx>
        <c:axId val="13817423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1743984"/>
        <c:crosses val="autoZero"/>
        <c:auto val="1"/>
        <c:lblAlgn val="ctr"/>
        <c:lblOffset val="100"/>
        <c:noMultiLvlLbl val="0"/>
      </c:catAx>
      <c:valAx>
        <c:axId val="1381743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197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/>
                  <a:t>Runtime (s)</a:t>
                </a:r>
              </a:p>
            </c:rich>
          </c:tx>
          <c:layout>
            <c:manualLayout>
              <c:xMode val="edge"/>
              <c:yMode val="edge"/>
              <c:x val="4.6503798967907989E-2"/>
              <c:y val="0.35703842975374384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17423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0" i="0" u="none" strike="noStrike" kern="1200" cap="none" spc="5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/>
              <a:t>Machine Learning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0" i="0" u="none" strike="noStrike" kern="1200" cap="none" spc="5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1">
                  <a:alpha val="70000"/>
                </a:schemeClr>
              </a:solidFill>
              <a:ln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GPU</c:v>
                </c:pt>
                <c:pt idx="1">
                  <c:v>2 GPUs</c:v>
                </c:pt>
                <c:pt idx="2">
                  <c:v>3 GPUs</c:v>
                </c:pt>
                <c:pt idx="3">
                  <c:v>4 GPUs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54.22</c:v>
                </c:pt>
                <c:pt idx="1">
                  <c:v>28.39</c:v>
                </c:pt>
                <c:pt idx="2">
                  <c:v>19.98</c:v>
                </c:pt>
                <c:pt idx="3">
                  <c:v>15.24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99C7-6D4F-8DF0-D5E80FE2544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Pipeline</c:v>
                </c:pt>
              </c:strCache>
            </c:strRef>
          </c:tx>
          <c:spPr>
            <a:ln w="28575" cap="rnd">
              <a:solidFill>
                <a:schemeClr val="accent2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2">
                  <a:alpha val="70000"/>
                </a:schemeClr>
              </a:solidFill>
              <a:ln>
                <a:solidFill>
                  <a:schemeClr val="accent2">
                    <a:lumMod val="75000"/>
                  </a:schemeClr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1 GPU</c:v>
                </c:pt>
                <c:pt idx="1">
                  <c:v>2 GPUs</c:v>
                </c:pt>
                <c:pt idx="2">
                  <c:v>3 GPUs</c:v>
                </c:pt>
                <c:pt idx="3">
                  <c:v>4 GPUs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91.04</c:v>
                </c:pt>
                <c:pt idx="1">
                  <c:v>50</c:v>
                </c:pt>
                <c:pt idx="2">
                  <c:v>33.380000000000003</c:v>
                </c:pt>
                <c:pt idx="3">
                  <c:v>27.01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99C7-6D4F-8DF0-D5E80FE2544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1742352"/>
        <c:axId val="1381743984"/>
      </c:lineChart>
      <c:catAx>
        <c:axId val="13817423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1743984"/>
        <c:crosses val="autoZero"/>
        <c:auto val="1"/>
        <c:lblAlgn val="ctr"/>
        <c:lblOffset val="100"/>
        <c:noMultiLvlLbl val="0"/>
      </c:catAx>
      <c:valAx>
        <c:axId val="1381743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197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/>
                  <a:t>Runtime (s)</a:t>
                </a:r>
              </a:p>
            </c:rich>
          </c:tx>
          <c:layout>
            <c:manualLayout>
              <c:xMode val="edge"/>
              <c:yMode val="edge"/>
              <c:x val="5.0751070218034211E-2"/>
              <c:y val="0.36132459120950017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17423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0" i="0" u="none" strike="noStrike" kern="1200" cap="none" spc="5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 dirty="0">
                <a:solidFill>
                  <a:schemeClr val="tx1"/>
                </a:solidFill>
                <a:latin typeface="Times" pitchFamily="2" charset="0"/>
              </a:rPr>
              <a:t>Graph Traversal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0" i="0" u="none" strike="noStrike" kern="1200" cap="none" spc="5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1">
                  <a:alpha val="70000"/>
                </a:schemeClr>
              </a:solidFill>
              <a:ln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Sheet1!$A$2:$A$22</c:f>
              <c:numCache>
                <c:formatCode>General</c:formatCode>
                <c:ptCount val="21"/>
                <c:pt idx="0">
                  <c:v>50</c:v>
                </c:pt>
                <c:pt idx="1">
                  <c:v>5050</c:v>
                </c:pt>
                <c:pt idx="2">
                  <c:v>10050</c:v>
                </c:pt>
                <c:pt idx="3">
                  <c:v>15050</c:v>
                </c:pt>
                <c:pt idx="4">
                  <c:v>20050</c:v>
                </c:pt>
                <c:pt idx="5">
                  <c:v>25050</c:v>
                </c:pt>
                <c:pt idx="6">
                  <c:v>30050</c:v>
                </c:pt>
                <c:pt idx="7">
                  <c:v>35050</c:v>
                </c:pt>
                <c:pt idx="8">
                  <c:v>40050</c:v>
                </c:pt>
                <c:pt idx="9">
                  <c:v>45050</c:v>
                </c:pt>
                <c:pt idx="10">
                  <c:v>50050</c:v>
                </c:pt>
                <c:pt idx="11">
                  <c:v>55050</c:v>
                </c:pt>
                <c:pt idx="12">
                  <c:v>60050</c:v>
                </c:pt>
                <c:pt idx="13">
                  <c:v>65050</c:v>
                </c:pt>
                <c:pt idx="14">
                  <c:v>70050</c:v>
                </c:pt>
                <c:pt idx="15">
                  <c:v>75050</c:v>
                </c:pt>
                <c:pt idx="16">
                  <c:v>80050</c:v>
                </c:pt>
                <c:pt idx="17">
                  <c:v>85050</c:v>
                </c:pt>
                <c:pt idx="18">
                  <c:v>90050</c:v>
                </c:pt>
                <c:pt idx="19">
                  <c:v>95050</c:v>
                </c:pt>
                <c:pt idx="20">
                  <c:v>100050</c:v>
                </c:pt>
              </c:numCache>
            </c:numRef>
          </c:cat>
          <c:val>
            <c:numRef>
              <c:f>Sheet1!$B$2:$B$22</c:f>
              <c:numCache>
                <c:formatCode>General</c:formatCode>
                <c:ptCount val="21"/>
                <c:pt idx="0">
                  <c:v>6.9269999999999996</c:v>
                </c:pt>
                <c:pt idx="1">
                  <c:v>236.239</c:v>
                </c:pt>
                <c:pt idx="2">
                  <c:v>440.86500000000001</c:v>
                </c:pt>
                <c:pt idx="3">
                  <c:v>582.00599999999997</c:v>
                </c:pt>
                <c:pt idx="4">
                  <c:v>822.15200000000004</c:v>
                </c:pt>
                <c:pt idx="5">
                  <c:v>878.21600000000001</c:v>
                </c:pt>
                <c:pt idx="6">
                  <c:v>995.86599999999999</c:v>
                </c:pt>
                <c:pt idx="7">
                  <c:v>1338.98</c:v>
                </c:pt>
                <c:pt idx="8">
                  <c:v>1600.2</c:v>
                </c:pt>
                <c:pt idx="9">
                  <c:v>1891.36</c:v>
                </c:pt>
                <c:pt idx="10">
                  <c:v>2021.64</c:v>
                </c:pt>
                <c:pt idx="11">
                  <c:v>1934.49</c:v>
                </c:pt>
                <c:pt idx="12">
                  <c:v>2276.7199999999998</c:v>
                </c:pt>
                <c:pt idx="13">
                  <c:v>2519.66</c:v>
                </c:pt>
                <c:pt idx="14">
                  <c:v>2687.71</c:v>
                </c:pt>
                <c:pt idx="15">
                  <c:v>2766.43</c:v>
                </c:pt>
                <c:pt idx="16">
                  <c:v>2959.14</c:v>
                </c:pt>
                <c:pt idx="17">
                  <c:v>3209.2</c:v>
                </c:pt>
                <c:pt idx="18">
                  <c:v>3380.51</c:v>
                </c:pt>
                <c:pt idx="19">
                  <c:v>3780.88</c:v>
                </c:pt>
                <c:pt idx="20">
                  <c:v>3752.4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DDD0-A74E-B649-604842130B5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2">
                  <a:alpha val="70000"/>
                </a:schemeClr>
              </a:solidFill>
              <a:ln>
                <a:solidFill>
                  <a:schemeClr val="accent2">
                    <a:lumMod val="75000"/>
                  </a:schemeClr>
                </a:solidFill>
              </a:ln>
              <a:effectLst/>
            </c:spPr>
          </c:marker>
          <c:cat>
            <c:numRef>
              <c:f>Sheet1!$A$2:$A$22</c:f>
              <c:numCache>
                <c:formatCode>General</c:formatCode>
                <c:ptCount val="21"/>
                <c:pt idx="0">
                  <c:v>50</c:v>
                </c:pt>
                <c:pt idx="1">
                  <c:v>5050</c:v>
                </c:pt>
                <c:pt idx="2">
                  <c:v>10050</c:v>
                </c:pt>
                <c:pt idx="3">
                  <c:v>15050</c:v>
                </c:pt>
                <c:pt idx="4">
                  <c:v>20050</c:v>
                </c:pt>
                <c:pt idx="5">
                  <c:v>25050</c:v>
                </c:pt>
                <c:pt idx="6">
                  <c:v>30050</c:v>
                </c:pt>
                <c:pt idx="7">
                  <c:v>35050</c:v>
                </c:pt>
                <c:pt idx="8">
                  <c:v>40050</c:v>
                </c:pt>
                <c:pt idx="9">
                  <c:v>45050</c:v>
                </c:pt>
                <c:pt idx="10">
                  <c:v>50050</c:v>
                </c:pt>
                <c:pt idx="11">
                  <c:v>55050</c:v>
                </c:pt>
                <c:pt idx="12">
                  <c:v>60050</c:v>
                </c:pt>
                <c:pt idx="13">
                  <c:v>65050</c:v>
                </c:pt>
                <c:pt idx="14">
                  <c:v>70050</c:v>
                </c:pt>
                <c:pt idx="15">
                  <c:v>75050</c:v>
                </c:pt>
                <c:pt idx="16">
                  <c:v>80050</c:v>
                </c:pt>
                <c:pt idx="17">
                  <c:v>85050</c:v>
                </c:pt>
                <c:pt idx="18">
                  <c:v>90050</c:v>
                </c:pt>
                <c:pt idx="19">
                  <c:v>95050</c:v>
                </c:pt>
                <c:pt idx="20">
                  <c:v>100050</c:v>
                </c:pt>
              </c:numCache>
            </c:numRef>
          </c:cat>
          <c:val>
            <c:numRef>
              <c:f>Sheet1!$C$2:$C$22</c:f>
              <c:numCache>
                <c:formatCode>General</c:formatCode>
                <c:ptCount val="21"/>
                <c:pt idx="0">
                  <c:v>5.2843999999999998</c:v>
                </c:pt>
                <c:pt idx="1">
                  <c:v>324.41899999999998</c:v>
                </c:pt>
                <c:pt idx="2">
                  <c:v>629.94799999999998</c:v>
                </c:pt>
                <c:pt idx="3">
                  <c:v>882.82399999999996</c:v>
                </c:pt>
                <c:pt idx="4">
                  <c:v>1206.95</c:v>
                </c:pt>
                <c:pt idx="5">
                  <c:v>1516.82</c:v>
                </c:pt>
                <c:pt idx="6">
                  <c:v>1781.32</c:v>
                </c:pt>
                <c:pt idx="7">
                  <c:v>2088.06</c:v>
                </c:pt>
                <c:pt idx="8">
                  <c:v>2410.3200000000002</c:v>
                </c:pt>
                <c:pt idx="9">
                  <c:v>2751.55</c:v>
                </c:pt>
                <c:pt idx="10">
                  <c:v>2991.46</c:v>
                </c:pt>
                <c:pt idx="11">
                  <c:v>3266.34</c:v>
                </c:pt>
                <c:pt idx="12">
                  <c:v>3618.54</c:v>
                </c:pt>
                <c:pt idx="13">
                  <c:v>3989.31</c:v>
                </c:pt>
                <c:pt idx="14">
                  <c:v>4226.8599999999997</c:v>
                </c:pt>
                <c:pt idx="15">
                  <c:v>4529.08</c:v>
                </c:pt>
                <c:pt idx="16">
                  <c:v>4828.26</c:v>
                </c:pt>
                <c:pt idx="17">
                  <c:v>5154.9799999999996</c:v>
                </c:pt>
                <c:pt idx="18">
                  <c:v>5437.16</c:v>
                </c:pt>
                <c:pt idx="19">
                  <c:v>5821.86</c:v>
                </c:pt>
                <c:pt idx="20">
                  <c:v>6068.11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DDD0-A74E-B649-604842130B5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3">
                  <a:alpha val="70000"/>
                </a:schemeClr>
              </a:solidFill>
              <a:ln>
                <a:solidFill>
                  <a:schemeClr val="accent3">
                    <a:lumMod val="75000"/>
                  </a:schemeClr>
                </a:solidFill>
              </a:ln>
              <a:effectLst/>
            </c:spPr>
          </c:marker>
          <c:cat>
            <c:numRef>
              <c:f>Sheet1!$A$2:$A$22</c:f>
              <c:numCache>
                <c:formatCode>General</c:formatCode>
                <c:ptCount val="21"/>
                <c:pt idx="0">
                  <c:v>50</c:v>
                </c:pt>
                <c:pt idx="1">
                  <c:v>5050</c:v>
                </c:pt>
                <c:pt idx="2">
                  <c:v>10050</c:v>
                </c:pt>
                <c:pt idx="3">
                  <c:v>15050</c:v>
                </c:pt>
                <c:pt idx="4">
                  <c:v>20050</c:v>
                </c:pt>
                <c:pt idx="5">
                  <c:v>25050</c:v>
                </c:pt>
                <c:pt idx="6">
                  <c:v>30050</c:v>
                </c:pt>
                <c:pt idx="7">
                  <c:v>35050</c:v>
                </c:pt>
                <c:pt idx="8">
                  <c:v>40050</c:v>
                </c:pt>
                <c:pt idx="9">
                  <c:v>45050</c:v>
                </c:pt>
                <c:pt idx="10">
                  <c:v>50050</c:v>
                </c:pt>
                <c:pt idx="11">
                  <c:v>55050</c:v>
                </c:pt>
                <c:pt idx="12">
                  <c:v>60050</c:v>
                </c:pt>
                <c:pt idx="13">
                  <c:v>65050</c:v>
                </c:pt>
                <c:pt idx="14">
                  <c:v>70050</c:v>
                </c:pt>
                <c:pt idx="15">
                  <c:v>75050</c:v>
                </c:pt>
                <c:pt idx="16">
                  <c:v>80050</c:v>
                </c:pt>
                <c:pt idx="17">
                  <c:v>85050</c:v>
                </c:pt>
                <c:pt idx="18">
                  <c:v>90050</c:v>
                </c:pt>
                <c:pt idx="19">
                  <c:v>95050</c:v>
                </c:pt>
                <c:pt idx="20">
                  <c:v>100050</c:v>
                </c:pt>
              </c:numCache>
            </c:numRef>
          </c:cat>
          <c:val>
            <c:numRef>
              <c:f>Sheet1!$D$2:$D$22</c:f>
              <c:numCache>
                <c:formatCode>General</c:formatCode>
                <c:ptCount val="21"/>
                <c:pt idx="0">
                  <c:v>252.77699999999999</c:v>
                </c:pt>
                <c:pt idx="1">
                  <c:v>271.41199999999998</c:v>
                </c:pt>
                <c:pt idx="2">
                  <c:v>415.79700000000003</c:v>
                </c:pt>
                <c:pt idx="3">
                  <c:v>557.57500000000005</c:v>
                </c:pt>
                <c:pt idx="4">
                  <c:v>721.053</c:v>
                </c:pt>
                <c:pt idx="5">
                  <c:v>918.06399999999996</c:v>
                </c:pt>
                <c:pt idx="6">
                  <c:v>1165.81</c:v>
                </c:pt>
                <c:pt idx="7">
                  <c:v>1404.8</c:v>
                </c:pt>
                <c:pt idx="8">
                  <c:v>1646.95</c:v>
                </c:pt>
                <c:pt idx="9">
                  <c:v>1919.49</c:v>
                </c:pt>
                <c:pt idx="10">
                  <c:v>2247.39</c:v>
                </c:pt>
                <c:pt idx="11">
                  <c:v>2602.44</c:v>
                </c:pt>
                <c:pt idx="12">
                  <c:v>3020.83</c:v>
                </c:pt>
                <c:pt idx="13">
                  <c:v>3469.83</c:v>
                </c:pt>
                <c:pt idx="14">
                  <c:v>3639.67</c:v>
                </c:pt>
                <c:pt idx="15">
                  <c:v>4213.1899999999996</c:v>
                </c:pt>
                <c:pt idx="16">
                  <c:v>4731.54</c:v>
                </c:pt>
                <c:pt idx="17">
                  <c:v>4821.33</c:v>
                </c:pt>
                <c:pt idx="18">
                  <c:v>4955.33</c:v>
                </c:pt>
                <c:pt idx="19">
                  <c:v>5324.58</c:v>
                </c:pt>
                <c:pt idx="20">
                  <c:v>5399.81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DDD0-A74E-B649-604842130B57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OpenMP</c:v>
                </c:pt>
              </c:strCache>
            </c:strRef>
          </c:tx>
          <c:spPr>
            <a:ln w="28575" cap="rnd">
              <a:solidFill>
                <a:schemeClr val="accent4">
                  <a:alpha val="70000"/>
                </a:schemeClr>
              </a:solidFill>
              <a:round/>
            </a:ln>
            <a:effectLst/>
          </c:spPr>
          <c:marker>
            <c:symbol val="circle"/>
            <c:size val="6"/>
            <c:spPr>
              <a:solidFill>
                <a:schemeClr val="accent4">
                  <a:alpha val="70000"/>
                </a:schemeClr>
              </a:solidFill>
              <a:ln>
                <a:solidFill>
                  <a:schemeClr val="accent4">
                    <a:lumMod val="75000"/>
                  </a:schemeClr>
                </a:solidFill>
              </a:ln>
              <a:effectLst/>
            </c:spPr>
          </c:marker>
          <c:cat>
            <c:numRef>
              <c:f>Sheet1!$A$2:$A$22</c:f>
              <c:numCache>
                <c:formatCode>General</c:formatCode>
                <c:ptCount val="21"/>
                <c:pt idx="0">
                  <c:v>50</c:v>
                </c:pt>
                <c:pt idx="1">
                  <c:v>5050</c:v>
                </c:pt>
                <c:pt idx="2">
                  <c:v>10050</c:v>
                </c:pt>
                <c:pt idx="3">
                  <c:v>15050</c:v>
                </c:pt>
                <c:pt idx="4">
                  <c:v>20050</c:v>
                </c:pt>
                <c:pt idx="5">
                  <c:v>25050</c:v>
                </c:pt>
                <c:pt idx="6">
                  <c:v>30050</c:v>
                </c:pt>
                <c:pt idx="7">
                  <c:v>35050</c:v>
                </c:pt>
                <c:pt idx="8">
                  <c:v>40050</c:v>
                </c:pt>
                <c:pt idx="9">
                  <c:v>45050</c:v>
                </c:pt>
                <c:pt idx="10">
                  <c:v>50050</c:v>
                </c:pt>
                <c:pt idx="11">
                  <c:v>55050</c:v>
                </c:pt>
                <c:pt idx="12">
                  <c:v>60050</c:v>
                </c:pt>
                <c:pt idx="13">
                  <c:v>65050</c:v>
                </c:pt>
                <c:pt idx="14">
                  <c:v>70050</c:v>
                </c:pt>
                <c:pt idx="15">
                  <c:v>75050</c:v>
                </c:pt>
                <c:pt idx="16">
                  <c:v>80050</c:v>
                </c:pt>
                <c:pt idx="17">
                  <c:v>85050</c:v>
                </c:pt>
                <c:pt idx="18">
                  <c:v>90050</c:v>
                </c:pt>
                <c:pt idx="19">
                  <c:v>95050</c:v>
                </c:pt>
                <c:pt idx="20">
                  <c:v>100050</c:v>
                </c:pt>
              </c:numCache>
            </c:numRef>
          </c:cat>
          <c:val>
            <c:numRef>
              <c:f>Sheet1!$E$2:$E$22</c:f>
              <c:numCache>
                <c:formatCode>General</c:formatCode>
                <c:ptCount val="21"/>
                <c:pt idx="0">
                  <c:v>4.5560999999999998</c:v>
                </c:pt>
                <c:pt idx="1">
                  <c:v>129.648</c:v>
                </c:pt>
                <c:pt idx="2">
                  <c:v>307.34500000000003</c:v>
                </c:pt>
                <c:pt idx="3">
                  <c:v>573.673</c:v>
                </c:pt>
                <c:pt idx="4">
                  <c:v>752.899</c:v>
                </c:pt>
                <c:pt idx="5">
                  <c:v>1233.22</c:v>
                </c:pt>
                <c:pt idx="6">
                  <c:v>1525.78</c:v>
                </c:pt>
                <c:pt idx="7">
                  <c:v>1614.12</c:v>
                </c:pt>
                <c:pt idx="8">
                  <c:v>1986.93</c:v>
                </c:pt>
                <c:pt idx="9">
                  <c:v>2394.23</c:v>
                </c:pt>
                <c:pt idx="10">
                  <c:v>2506.86</c:v>
                </c:pt>
                <c:pt idx="11">
                  <c:v>2759.85</c:v>
                </c:pt>
                <c:pt idx="12">
                  <c:v>3283.47</c:v>
                </c:pt>
                <c:pt idx="13">
                  <c:v>3786.24</c:v>
                </c:pt>
                <c:pt idx="14">
                  <c:v>3940.88</c:v>
                </c:pt>
                <c:pt idx="15">
                  <c:v>3942.97</c:v>
                </c:pt>
                <c:pt idx="16">
                  <c:v>4311.29</c:v>
                </c:pt>
                <c:pt idx="17">
                  <c:v>4599.17</c:v>
                </c:pt>
                <c:pt idx="18">
                  <c:v>4729.32</c:v>
                </c:pt>
                <c:pt idx="19">
                  <c:v>5154.92</c:v>
                </c:pt>
                <c:pt idx="20">
                  <c:v>5399.81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DDD0-A74E-B649-604842130B5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1742352"/>
        <c:axId val="1381743984"/>
      </c:lineChart>
      <c:catAx>
        <c:axId val="13817423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1743984"/>
        <c:crosses val="autoZero"/>
        <c:auto val="1"/>
        <c:lblAlgn val="ctr"/>
        <c:lblOffset val="100"/>
        <c:noMultiLvlLbl val="0"/>
      </c:catAx>
      <c:valAx>
        <c:axId val="1381743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197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>
                    <a:solidFill>
                      <a:schemeClr val="tx1"/>
                    </a:solidFill>
                    <a:latin typeface="Times" pitchFamily="2" charset="0"/>
                  </a:rPr>
                  <a:t>Runtime (</a:t>
                </a:r>
                <a:r>
                  <a:rPr lang="en-US" dirty="0" err="1">
                    <a:solidFill>
                      <a:schemeClr val="tx1"/>
                    </a:solidFill>
                    <a:latin typeface="Times" pitchFamily="2" charset="0"/>
                  </a:rPr>
                  <a:t>ms</a:t>
                </a:r>
                <a:r>
                  <a:rPr lang="en-US" dirty="0">
                    <a:solidFill>
                      <a:schemeClr val="tx1"/>
                    </a:solidFill>
                    <a:latin typeface="Times" pitchFamily="2" charset="0"/>
                  </a:rPr>
                  <a:t>)</a:t>
                </a:r>
              </a:p>
            </c:rich>
          </c:tx>
          <c:layout>
            <c:manualLayout>
              <c:xMode val="edge"/>
              <c:yMode val="edge"/>
              <c:x val="8.8006229270317492E-3"/>
              <c:y val="0.32914484856604925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17423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3.0982906272506994E-2"/>
          <c:y val="0.81160602997121434"/>
          <c:w val="0.92708011724170258"/>
          <c:h val="0.1602689665685244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0" i="0" u="none" strike="noStrike" kern="1200" cap="none" spc="5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/>
              <a:t>Programming Effort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0" i="0" u="none" strike="noStrike" kern="1200" cap="none" spc="5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solidFill>
          <a:schemeClr val="lt1">
            <a:alpha val="27000"/>
          </a:schemeClr>
        </a:solidFill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solidFill>
              <a:schemeClr val="accent1"/>
            </a:solidFill>
            <a:ln>
              <a:solidFill>
                <a:schemeClr val="accent1">
                  <a:lumMod val="75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translucentPowder">
              <a:contourClr>
                <a:schemeClr val="accent1">
                  <a:lumMod val="75000"/>
                </a:schemeClr>
              </a:contourClr>
            </a:sp3d>
          </c:spPr>
          <c:invertIfNegative val="0"/>
          <c:cat>
            <c:strRef>
              <c:f>Sheet1!$A$2:$A$3</c:f>
              <c:strCache>
                <c:ptCount val="2"/>
                <c:pt idx="0">
                  <c:v>Lines of Code</c:v>
                </c:pt>
                <c:pt idx="1">
                  <c:v>Token Count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677</c:v>
                </c:pt>
                <c:pt idx="1">
                  <c:v>4180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594-FA4E-B520-131213C2FFAD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solidFill>
              <a:schemeClr val="accent2"/>
            </a:solidFill>
            <a:ln>
              <a:solidFill>
                <a:schemeClr val="accent2">
                  <a:lumMod val="75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translucentPowder">
              <a:contourClr>
                <a:schemeClr val="accent2">
                  <a:lumMod val="75000"/>
                </a:schemeClr>
              </a:contourClr>
            </a:sp3d>
          </c:spPr>
          <c:invertIfNegative val="0"/>
          <c:cat>
            <c:strRef>
              <c:f>Sheet1!$A$2:$A$3</c:f>
              <c:strCache>
                <c:ptCount val="2"/>
                <c:pt idx="0">
                  <c:v>Lines of Code</c:v>
                </c:pt>
                <c:pt idx="1">
                  <c:v>Token Count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1000</c:v>
                </c:pt>
                <c:pt idx="1">
                  <c:v>6415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8594-FA4E-B520-131213C2FFAD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solidFill>
              <a:schemeClr val="accent3"/>
            </a:solidFill>
            <a:ln>
              <a:solidFill>
                <a:schemeClr val="accent3">
                  <a:lumMod val="75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translucentPowder">
              <a:contourClr>
                <a:schemeClr val="accent3">
                  <a:lumMod val="75000"/>
                </a:schemeClr>
              </a:contourClr>
            </a:sp3d>
          </c:spPr>
          <c:invertIfNegative val="0"/>
          <c:cat>
            <c:strRef>
              <c:f>Sheet1!$A$2:$A$3</c:f>
              <c:strCache>
                <c:ptCount val="2"/>
                <c:pt idx="0">
                  <c:v>Lines of Code</c:v>
                </c:pt>
                <c:pt idx="1">
                  <c:v>Token Count</c:v>
                </c:pt>
              </c:strCache>
            </c:strRef>
          </c:cat>
          <c:val>
            <c:numRef>
              <c:f>Sheet1!$D$2:$D$3</c:f>
              <c:numCache>
                <c:formatCode>General</c:formatCode>
                <c:ptCount val="2"/>
                <c:pt idx="0">
                  <c:v>1279</c:v>
                </c:pt>
                <c:pt idx="1">
                  <c:v>8136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8594-FA4E-B520-131213C2FFA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381742352"/>
        <c:axId val="1381743984"/>
        <c:axId val="0"/>
      </c:bar3DChart>
      <c:catAx>
        <c:axId val="13817423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1743984"/>
        <c:crosses val="autoZero"/>
        <c:auto val="1"/>
        <c:lblAlgn val="ctr"/>
        <c:lblOffset val="100"/>
        <c:noMultiLvlLbl val="0"/>
      </c:catAx>
      <c:valAx>
        <c:axId val="1381743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17423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2">
  <cs:axisTitle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  <a:scene3d>
        <a:camera prst="orthographicFront"/>
        <a:lightRig rig="threePt" dir="t"/>
      </a:scene3d>
      <a:sp3d prstMaterial="translucentPowder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>
            <a:alpha val="70000"/>
          </a:schemeClr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  <a:ln>
        <a:solidFill>
          <a:schemeClr val="phClr">
            <a:lumMod val="7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50000"/>
        <a:lumOff val="50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lt1"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0" kern="1200" cap="none" spc="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92">
  <cs:axisTitle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  <a:scene3d>
        <a:camera prst="orthographicFront"/>
        <a:lightRig rig="threePt" dir="t"/>
      </a:scene3d>
      <a:sp3d prstMaterial="translucentPowder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>
            <a:alpha val="70000"/>
          </a:schemeClr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  <a:ln>
        <a:solidFill>
          <a:schemeClr val="phClr">
            <a:lumMod val="7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50000"/>
        <a:lumOff val="50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lt1"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0" kern="1200" cap="none" spc="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92">
  <cs:axisTitle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  <a:scene3d>
        <a:camera prst="orthographicFront"/>
        <a:lightRig rig="threePt" dir="t"/>
      </a:scene3d>
      <a:sp3d prstMaterial="translucentPowder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>
            <a:alpha val="70000"/>
          </a:schemeClr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  <a:ln>
        <a:solidFill>
          <a:schemeClr val="phClr">
            <a:lumMod val="7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50000"/>
        <a:lumOff val="50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lt1"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0" kern="1200" cap="none" spc="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92">
  <cs:axisTitle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  <a:scene3d>
        <a:camera prst="orthographicFront"/>
        <a:lightRig rig="threePt" dir="t"/>
      </a:scene3d>
      <a:sp3d prstMaterial="translucentPowder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>
            <a:alpha val="70000"/>
          </a:schemeClr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  <a:ln>
        <a:solidFill>
          <a:schemeClr val="phClr">
            <a:lumMod val="7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50000"/>
        <a:lumOff val="50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lt1"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0" kern="1200" cap="none" spc="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92">
  <cs:axisTitle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  <a:scene3d>
        <a:camera prst="orthographicFront"/>
        <a:lightRig rig="threePt" dir="t"/>
      </a:scene3d>
      <a:sp3d prstMaterial="translucentPowder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>
            <a:alpha val="70000"/>
          </a:schemeClr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  <a:ln>
        <a:solidFill>
          <a:schemeClr val="phClr">
            <a:lumMod val="7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50000"/>
        <a:lumOff val="50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lt1"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0" kern="1200" cap="none" spc="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92">
  <cs:axisTitle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  <a:scene3d>
        <a:camera prst="orthographicFront"/>
        <a:lightRig rig="threePt" dir="t"/>
      </a:scene3d>
      <a:sp3d prstMaterial="translucentPowder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>
            <a:alpha val="70000"/>
          </a:schemeClr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  <a:ln>
        <a:solidFill>
          <a:schemeClr val="phClr">
            <a:lumMod val="7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50000"/>
        <a:lumOff val="50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lt1"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0" kern="1200" cap="none" spc="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92">
  <cs:axisTitle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  <a:scene3d>
        <a:camera prst="orthographicFront"/>
        <a:lightRig rig="threePt" dir="t"/>
      </a:scene3d>
      <a:sp3d prstMaterial="translucentPowder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>
            <a:alpha val="70000"/>
          </a:schemeClr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  <a:ln>
        <a:solidFill>
          <a:schemeClr val="phClr">
            <a:lumMod val="7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50000"/>
        <a:lumOff val="50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lt1"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0" kern="1200" cap="none" spc="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92">
  <cs:axisTitle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>
        <a:solidFill>
          <a:schemeClr val="phClr">
            <a:lumMod val="75000"/>
          </a:schemeClr>
        </a:solidFill>
      </a:ln>
      <a:scene3d>
        <a:camera prst="orthographicFront"/>
        <a:lightRig rig="threePt" dir="t"/>
      </a:scene3d>
      <a:sp3d prstMaterial="translucentPowder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>
            <a:alpha val="70000"/>
          </a:schemeClr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70000"/>
        </a:schemeClr>
      </a:solidFill>
      <a:ln>
        <a:solidFill>
          <a:schemeClr val="phClr">
            <a:lumMod val="7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50000"/>
        <a:lumOff val="50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lt1"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0" kern="1200" cap="none" spc="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587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1C9B19-92F4-5F41-9D59-7DDB2A0CEE2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9FAC5B2-867A-3344-B149-CB0C1A0718E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062FDE-883C-054A-A873-45B2992A00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892E8E-510C-BC45-9EE1-8C46AFBCC2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FC16CD6-D554-FA4E-BED2-DA5F3C7093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62379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6E8A7-B9B6-8146-B91A-950E8DFFA2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42C8C97-E93D-9740-AF4A-DD996A6F6D6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43EFBD-F110-AF44-9B4B-77E9A3420A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68A4C0-1D1F-494F-98C3-86CD581D7A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ACA921-14D0-1942-B127-4EEB129BA8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8217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033A2E3-35D7-6742-AF9D-7A108E5219B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5252CE5-0DE1-4841-8E94-6FBA0AA278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D0653A-72C7-4740-8ED0-5B2DCE74A3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834099-C9AC-B74D-A0AD-662A624B64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2D0942-E466-554B-9C5D-050538D77E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67093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B1C2AD-5D12-0146-9D97-D5D7B8B6F0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1F2E747-F24A-E540-BF75-585883836B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6C3B090-8236-2444-B3DC-61959AFEAE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43E906-7288-1048-8CD0-A63656938A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5F4E1E-6B26-8E42-8AB9-183002663D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113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3109AE-0985-FE43-B6B8-AFF1FBE405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62E889-1952-FD4B-9F78-A27E5E0FDF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8B1AF5-CA76-2641-A67C-C259411368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5028F01-61D3-4D4F-8700-9AD70F23C5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44F7D2-101C-1440-89F1-541C303C29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12653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7CE97-6187-A24E-A32C-BAF9F15076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F4EB88E-2622-9048-B0ED-786B9DA45C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B93310D-36AA-EA4C-AB04-59CFDE815F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098703-715B-B54D-BE94-87A5C63893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F83411B-2FB9-ED4B-BE70-23B4F6F9B4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FC6F31-FC71-2B42-9CF7-932AE040A6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76418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EED34F-2435-8247-B5DC-A21026DF8D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D6FC3A3-D6B4-B643-8905-5E06FBB799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3CE01F0-2A72-6E45-A5B8-CA47C9AB0C1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B5CCEFB-7A2F-BD4D-97E5-F55CFEC8AF7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65B52E7-EB8A-C045-B805-B050C68D05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5B4855A-2850-0B47-8034-2A8F4EC003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0AE1255-C32F-7B48-A956-5BF1F45149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B818DE6-FC30-0144-81A4-03BCC70DB5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36010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ED82B0-90B8-E745-A875-52D28AB25C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2F0CBF6-D564-E54B-9060-38C7D27D83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2785CB1-C2A4-A14C-912F-644A7A6F80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F1D2EE7-DFE2-FA4A-81D7-A5AFBDBC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090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D5C9966-EFE9-5B45-8684-51256EF219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CB5F2C2-0A9B-F947-8D56-ACD6CBC2DB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72BC55D-73E0-5A4E-B2E2-E3982DE32D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4432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B734D3-D58B-E84F-96F1-0BBB69D225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752C6D1-EB48-474D-9705-C9EDCA3ACAE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1D79FCF-FBB4-AC4D-8802-1B0909A2E79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F839E0F-FF0B-F14D-9937-AF4A87B1DB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EE38C67-03C3-194B-89C9-8C771DAD7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56D1330-BDC5-A146-A2A2-000FE5D9FF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65508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9EE759-EA6A-1945-897D-35E3ABF47F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09CEF5F-0EE6-004C-8955-DC87F27DA46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25542E0-C006-2743-8B64-DE2506952D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ABA1381-CD1C-3A46-962D-3C6501FBBD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92FEBAB-C406-8245-8261-778C7205E9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BDF3273-B7A7-FB45-8022-FDCA2654D6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42190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0DADDC2-8273-DB47-9AC2-4AA02E189B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FD8160B-9693-7F41-AED6-7C23726FE5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2A7CE4-21C1-C240-928A-25F76F8737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A5D6DC-275E-5A4E-A28B-987FAD10E6F3}" type="datetimeFigureOut">
              <a:rPr lang="en-US" smtClean="0"/>
              <a:t>6/1/20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1F1FF3-B8FF-154B-B537-D487D475A0D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CE6DFF-0D74-8B46-A0BB-248BADC06E8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26FA90-988A-8249-956A-5CE1D6D83A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76908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8.xml"/><Relationship Id="rId4" Type="http://schemas.openxmlformats.org/officeDocument/2006/relationships/chart" Target="../charts/char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4" name="Chart 23">
            <a:extLst>
              <a:ext uri="{FF2B5EF4-FFF2-40B4-BE49-F238E27FC236}">
                <a16:creationId xmlns:a16="http://schemas.microsoft.com/office/drawing/2014/main" id="{C938BE57-DD42-584D-AA5E-1B5CF429E8E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281214549"/>
              </p:ext>
            </p:extLst>
          </p:nvPr>
        </p:nvGraphicFramePr>
        <p:xfrm>
          <a:off x="6367758" y="918140"/>
          <a:ext cx="3032931" cy="27093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5" name="Chart 24">
            <a:extLst>
              <a:ext uri="{FF2B5EF4-FFF2-40B4-BE49-F238E27FC236}">
                <a16:creationId xmlns:a16="http://schemas.microsoft.com/office/drawing/2014/main" id="{77C9E2C5-B3CF-6342-8D1D-A44939EAC2C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389327621"/>
              </p:ext>
            </p:extLst>
          </p:nvPr>
        </p:nvGraphicFramePr>
        <p:xfrm>
          <a:off x="3519454" y="918141"/>
          <a:ext cx="3032932" cy="27093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7" name="Chart 26">
            <a:extLst>
              <a:ext uri="{FF2B5EF4-FFF2-40B4-BE49-F238E27FC236}">
                <a16:creationId xmlns:a16="http://schemas.microsoft.com/office/drawing/2014/main" id="{A4FCC158-24DF-CD48-85A4-41943A0FA96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41006541"/>
              </p:ext>
            </p:extLst>
          </p:nvPr>
        </p:nvGraphicFramePr>
        <p:xfrm>
          <a:off x="0" y="918140"/>
          <a:ext cx="3689131" cy="27093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28" name="Chart 27">
            <a:extLst>
              <a:ext uri="{FF2B5EF4-FFF2-40B4-BE49-F238E27FC236}">
                <a16:creationId xmlns:a16="http://schemas.microsoft.com/office/drawing/2014/main" id="{7792E07E-E241-364D-AA2B-86FAD5CB185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877676976"/>
              </p:ext>
            </p:extLst>
          </p:nvPr>
        </p:nvGraphicFramePr>
        <p:xfrm>
          <a:off x="9232641" y="918140"/>
          <a:ext cx="3032932" cy="27093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</p:spTree>
    <p:extLst>
      <p:ext uri="{BB962C8B-B14F-4D97-AF65-F5344CB8AC3E}">
        <p14:creationId xmlns:p14="http://schemas.microsoft.com/office/powerpoint/2010/main" val="25973118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4" name="Chart 23">
            <a:extLst>
              <a:ext uri="{FF2B5EF4-FFF2-40B4-BE49-F238E27FC236}">
                <a16:creationId xmlns:a16="http://schemas.microsoft.com/office/drawing/2014/main" id="{C938BE57-DD42-584D-AA5E-1B5CF429E8E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665878611"/>
              </p:ext>
            </p:extLst>
          </p:nvPr>
        </p:nvGraphicFramePr>
        <p:xfrm>
          <a:off x="6367758" y="918140"/>
          <a:ext cx="3032931" cy="27093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5" name="Chart 24">
            <a:extLst>
              <a:ext uri="{FF2B5EF4-FFF2-40B4-BE49-F238E27FC236}">
                <a16:creationId xmlns:a16="http://schemas.microsoft.com/office/drawing/2014/main" id="{77C9E2C5-B3CF-6342-8D1D-A44939EAC2C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845692421"/>
              </p:ext>
            </p:extLst>
          </p:nvPr>
        </p:nvGraphicFramePr>
        <p:xfrm>
          <a:off x="3519454" y="918141"/>
          <a:ext cx="3032932" cy="27093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7" name="Chart 26">
            <a:extLst>
              <a:ext uri="{FF2B5EF4-FFF2-40B4-BE49-F238E27FC236}">
                <a16:creationId xmlns:a16="http://schemas.microsoft.com/office/drawing/2014/main" id="{A4FCC158-24DF-CD48-85A4-41943A0FA96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71876267"/>
              </p:ext>
            </p:extLst>
          </p:nvPr>
        </p:nvGraphicFramePr>
        <p:xfrm>
          <a:off x="0" y="918140"/>
          <a:ext cx="3689131" cy="28437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28" name="Chart 27">
            <a:extLst>
              <a:ext uri="{FF2B5EF4-FFF2-40B4-BE49-F238E27FC236}">
                <a16:creationId xmlns:a16="http://schemas.microsoft.com/office/drawing/2014/main" id="{7792E07E-E241-364D-AA2B-86FAD5CB185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292395925"/>
              </p:ext>
            </p:extLst>
          </p:nvPr>
        </p:nvGraphicFramePr>
        <p:xfrm>
          <a:off x="9232641" y="918140"/>
          <a:ext cx="3032932" cy="27093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C0EA754D-03DB-BF4E-B09A-1F23DAE56878}"/>
              </a:ext>
            </a:extLst>
          </p:cNvPr>
          <p:cNvSpPr txBox="1"/>
          <p:nvPr/>
        </p:nvSpPr>
        <p:spPr>
          <a:xfrm>
            <a:off x="664308" y="3063630"/>
            <a:ext cx="285514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Times" pitchFamily="2" charset="0"/>
              </a:rPr>
              <a:t>Graph Size</a:t>
            </a:r>
          </a:p>
        </p:txBody>
      </p:sp>
    </p:spTree>
    <p:extLst>
      <p:ext uri="{BB962C8B-B14F-4D97-AF65-F5344CB8AC3E}">
        <p14:creationId xmlns:p14="http://schemas.microsoft.com/office/powerpoint/2010/main" val="38638011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</TotalTime>
  <Words>42</Words>
  <Application>Microsoft Macintosh PowerPoint</Application>
  <PresentationFormat>Widescreen</PresentationFormat>
  <Paragraphs>15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Times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Huang, Tsung-Wei</dc:creator>
  <cp:lastModifiedBy>Huang, Tsung-Wei</cp:lastModifiedBy>
  <cp:revision>33</cp:revision>
  <dcterms:created xsi:type="dcterms:W3CDTF">2020-04-23T18:10:04Z</dcterms:created>
  <dcterms:modified xsi:type="dcterms:W3CDTF">2020-06-01T21:38:27Z</dcterms:modified>
</cp:coreProperties>
</file>

<file path=docProps/thumbnail.jpeg>
</file>